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8404800" cy="32918400"/>
  <p:notesSz cx="6858000" cy="9144000"/>
  <p:embeddedFontLst>
    <p:embeddedFont>
      <p:font typeface="Play" pitchFamily="2" charset="77"/>
      <p:regular r:id="rId4"/>
      <p:bold r:id="rId5"/>
      <p:italic r:id="rId6"/>
      <p:boldItalic r:id="rId7"/>
    </p:embeddedFont>
    <p:embeddedFont>
      <p:font typeface="PT Sans" panose="020B0503020203020204" pitchFamily="34" charset="77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znmLMXLEglVlisMeZxn2iePWF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2"/>
  </p:normalViewPr>
  <p:slideViewPr>
    <p:cSldViewPr snapToGrid="0">
      <p:cViewPr>
        <p:scale>
          <a:sx n="32" d="100"/>
          <a:sy n="32" d="100"/>
        </p:scale>
        <p:origin x="-784" y="-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628775" y="1143000"/>
            <a:ext cx="36004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28775" y="1143000"/>
            <a:ext cx="36004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880360" y="5387342"/>
            <a:ext cx="32644080" cy="1146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0"/>
              <a:buFont typeface="Play"/>
              <a:buNone/>
              <a:defRPr sz="2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800600" y="17289782"/>
            <a:ext cx="28803600" cy="7947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0080"/>
              <a:buNone/>
              <a:defRPr sz="10080"/>
            </a:lvl1pPr>
            <a:lvl2pPr lvl="1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None/>
              <a:defRPr sz="8400"/>
            </a:lvl2pPr>
            <a:lvl3pPr lvl="2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None/>
              <a:defRPr sz="7560"/>
            </a:lvl3pPr>
            <a:lvl4pPr lvl="3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4pPr>
            <a:lvl5pPr lvl="4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5pPr>
            <a:lvl6pPr lvl="5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6pPr>
            <a:lvl7pPr lvl="6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7pPr>
            <a:lvl8pPr lvl="7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8pPr>
            <a:lvl9pPr lvl="8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2640330" y="8763000"/>
            <a:ext cx="33124140" cy="2088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2620330" y="8206749"/>
            <a:ext cx="33124140" cy="1369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0"/>
              <a:buFont typeface="Play"/>
              <a:buNone/>
              <a:defRPr sz="2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2620330" y="22029429"/>
            <a:ext cx="33124140" cy="720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rgbClr val="757575"/>
              </a:buClr>
              <a:buSzPts val="10080"/>
              <a:buNone/>
              <a:defRPr sz="1008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57575"/>
              </a:buClr>
              <a:buSzPts val="8400"/>
              <a:buNone/>
              <a:defRPr sz="84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57575"/>
              </a:buClr>
              <a:buSzPts val="7560"/>
              <a:buNone/>
              <a:defRPr sz="756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57575"/>
              </a:buClr>
              <a:buSzPts val="6720"/>
              <a:buNone/>
              <a:defRPr sz="6719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57575"/>
              </a:buClr>
              <a:buSzPts val="6720"/>
              <a:buNone/>
              <a:defRPr sz="6719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57575"/>
              </a:buClr>
              <a:buSzPts val="6720"/>
              <a:buNone/>
              <a:defRPr sz="6719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57575"/>
              </a:buClr>
              <a:buSzPts val="6720"/>
              <a:buNone/>
              <a:defRPr sz="6719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57575"/>
              </a:buClr>
              <a:buSzPts val="6720"/>
              <a:buNone/>
              <a:defRPr sz="6719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57575"/>
              </a:buClr>
              <a:buSzPts val="6720"/>
              <a:buNone/>
              <a:defRPr sz="6719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2640330" y="8763000"/>
            <a:ext cx="16322040" cy="2088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19442430" y="8763000"/>
            <a:ext cx="16322040" cy="2088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2645332" y="1752607"/>
            <a:ext cx="33124140" cy="636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2645336" y="8069582"/>
            <a:ext cx="16247028" cy="3954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0080"/>
              <a:buNone/>
              <a:defRPr sz="10080" b="1"/>
            </a:lvl1pPr>
            <a:lvl2pPr marL="914400" lvl="1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None/>
              <a:defRPr sz="8400" b="1"/>
            </a:lvl2pPr>
            <a:lvl3pPr marL="1371600" lvl="2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None/>
              <a:defRPr sz="7560" b="1"/>
            </a:lvl3pPr>
            <a:lvl4pPr marL="1828800" lvl="3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4pPr>
            <a:lvl5pPr marL="2286000" lvl="4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5pPr>
            <a:lvl6pPr marL="2743200" lvl="5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6pPr>
            <a:lvl7pPr marL="3200400" lvl="6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7pPr>
            <a:lvl8pPr marL="3657600" lvl="7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8pPr>
            <a:lvl9pPr marL="4114800" lvl="8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2645336" y="12024360"/>
            <a:ext cx="16247028" cy="17686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19442432" y="8069582"/>
            <a:ext cx="16327042" cy="3954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0080"/>
              <a:buNone/>
              <a:defRPr sz="10080" b="1"/>
            </a:lvl1pPr>
            <a:lvl2pPr marL="914400" lvl="1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None/>
              <a:defRPr sz="8400" b="1"/>
            </a:lvl2pPr>
            <a:lvl3pPr marL="1371600" lvl="2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None/>
              <a:defRPr sz="7560" b="1"/>
            </a:lvl3pPr>
            <a:lvl4pPr marL="1828800" lvl="3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4pPr>
            <a:lvl5pPr marL="2286000" lvl="4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5pPr>
            <a:lvl6pPr marL="2743200" lvl="5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6pPr>
            <a:lvl7pPr marL="3200400" lvl="6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7pPr>
            <a:lvl8pPr marL="3657600" lvl="7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8pPr>
            <a:lvl9pPr marL="4114800" lvl="8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19442432" y="12024360"/>
            <a:ext cx="16327042" cy="17686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40"/>
              <a:buFont typeface="Play"/>
              <a:buNone/>
              <a:defRPr sz="1343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6327042" y="4739647"/>
            <a:ext cx="19442430" cy="233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108204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3440"/>
              <a:buChar char="•"/>
              <a:defRPr sz="13439"/>
            </a:lvl1pPr>
            <a:lvl2pPr marL="914400" lvl="1" indent="-97536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760"/>
              <a:buChar char="•"/>
              <a:defRPr sz="11760"/>
            </a:lvl2pPr>
            <a:lvl3pPr marL="1371600" lvl="2" indent="-86868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080"/>
              <a:buChar char="•"/>
              <a:defRPr sz="10080"/>
            </a:lvl3pPr>
            <a:lvl4pPr marL="1828800" lvl="3" indent="-7620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4pPr>
            <a:lvl5pPr marL="2286000" lvl="4" indent="-7620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5pPr>
            <a:lvl6pPr marL="2743200" lvl="5" indent="-7620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6pPr>
            <a:lvl7pPr marL="3200400" lvl="6" indent="-7620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7pPr>
            <a:lvl8pPr marL="3657600" lvl="7" indent="-7620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8pPr>
            <a:lvl9pPr marL="4114800" lvl="8" indent="-7620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2645332" y="9875520"/>
            <a:ext cx="12386548" cy="1829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1pPr>
            <a:lvl2pPr marL="914400" lvl="1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5880"/>
              <a:buNone/>
              <a:defRPr sz="5880"/>
            </a:lvl2pPr>
            <a:lvl3pPr marL="1371600" lvl="2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3pPr>
            <a:lvl4pPr marL="1828800" lvl="3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4pPr>
            <a:lvl5pPr marL="2286000" lvl="4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5pPr>
            <a:lvl6pPr marL="2743200" lvl="5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6pPr>
            <a:lvl7pPr marL="3200400" lvl="6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7pPr>
            <a:lvl8pPr marL="3657600" lvl="7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8pPr>
            <a:lvl9pPr marL="4114800" lvl="8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40"/>
              <a:buFont typeface="Play"/>
              <a:buNone/>
              <a:defRPr sz="1343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6327042" y="4739647"/>
            <a:ext cx="19442430" cy="23393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2645332" y="9875520"/>
            <a:ext cx="12386548" cy="1829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6720"/>
              <a:buNone/>
              <a:defRPr sz="6719"/>
            </a:lvl1pPr>
            <a:lvl2pPr marL="914400" lvl="1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5880"/>
              <a:buNone/>
              <a:defRPr sz="5880"/>
            </a:lvl2pPr>
            <a:lvl3pPr marL="1371600" lvl="2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5040"/>
              <a:buNone/>
              <a:defRPr sz="5040"/>
            </a:lvl3pPr>
            <a:lvl4pPr marL="1828800" lvl="3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4pPr>
            <a:lvl5pPr marL="2286000" lvl="4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5pPr>
            <a:lvl6pPr marL="2743200" lvl="5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6pPr>
            <a:lvl7pPr marL="3200400" lvl="6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7pPr>
            <a:lvl8pPr marL="3657600" lvl="7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8pPr>
            <a:lvl9pPr marL="4114800" lvl="8" indent="-2286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8759189" y="2644141"/>
            <a:ext cx="20886422" cy="3312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17675544" y="11560494"/>
            <a:ext cx="27896822" cy="8281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873443" y="3519488"/>
            <a:ext cx="27896822" cy="2436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480"/>
              <a:buFont typeface="Play"/>
              <a:buNone/>
              <a:defRPr sz="1848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2640330" y="8763000"/>
            <a:ext cx="33124140" cy="2088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975360" algn="l" rtl="0">
              <a:lnSpc>
                <a:spcPct val="90000"/>
              </a:lnSpc>
              <a:spcBef>
                <a:spcPts val="4200"/>
              </a:spcBef>
              <a:spcAft>
                <a:spcPts val="0"/>
              </a:spcAft>
              <a:buClr>
                <a:schemeClr val="dk1"/>
              </a:buClr>
              <a:buSzPts val="11760"/>
              <a:buFont typeface="Arial"/>
              <a:buChar char="•"/>
              <a:defRPr sz="117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86868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0080"/>
              <a:buFont typeface="Arial"/>
              <a:buChar char="•"/>
              <a:defRPr sz="1008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76200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Arial"/>
              <a:buChar char="•"/>
              <a:defRPr sz="8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0866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Font typeface="Arial"/>
              <a:buChar char="•"/>
              <a:defRPr sz="75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0866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Font typeface="Arial"/>
              <a:buChar char="•"/>
              <a:defRPr sz="75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70866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Font typeface="Arial"/>
              <a:buChar char="•"/>
              <a:defRPr sz="75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70866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Font typeface="Arial"/>
              <a:buChar char="•"/>
              <a:defRPr sz="75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70866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Font typeface="Arial"/>
              <a:buChar char="•"/>
              <a:defRPr sz="75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708659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7560"/>
              <a:buFont typeface="Arial"/>
              <a:buChar char="•"/>
              <a:defRPr sz="756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504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88000">
              <a:schemeClr val="lt1"/>
            </a:gs>
            <a:gs pos="94000">
              <a:schemeClr val="lt1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25780804" y="6079827"/>
            <a:ext cx="12350673" cy="19204378"/>
          </a:xfrm>
          <a:prstGeom prst="rect">
            <a:avLst/>
          </a:prstGeom>
          <a:solidFill>
            <a:srgbClr val="778D43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248396" y="617140"/>
            <a:ext cx="27095612" cy="5215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146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Reassessing the Paleoecological Context of Area 123 at Koobi Fora, East Turkana, Kenya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Saranna Shevalier, SUNY Oneonta, Koobi Fora Field School 2025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Mentor: Sahle Melaku, Master of Science, Department Head and Research Associate Paleontology and Paleoanthropology at National Museum of Ethiopia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>
            <a:off x="12556309" y="6079827"/>
            <a:ext cx="13080997" cy="1509694"/>
          </a:xfrm>
          <a:prstGeom prst="rect">
            <a:avLst/>
          </a:prstGeom>
          <a:solidFill>
            <a:srgbClr val="334C1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19223" y="6087161"/>
            <a:ext cx="12058346" cy="13267286"/>
          </a:xfrm>
          <a:prstGeom prst="rect">
            <a:avLst/>
          </a:prstGeom>
          <a:solidFill>
            <a:srgbClr val="778D43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3" name="Google Shape;93;p1" descr="A close-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801" y="2043505"/>
            <a:ext cx="6343920" cy="1943183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27169147" y="27154779"/>
            <a:ext cx="3097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/>
          <p:nvPr/>
        </p:nvSpPr>
        <p:spPr>
          <a:xfrm>
            <a:off x="25780804" y="25412767"/>
            <a:ext cx="12350673" cy="7168163"/>
          </a:xfrm>
          <a:prstGeom prst="rect">
            <a:avLst/>
          </a:prstGeom>
          <a:solidFill>
            <a:srgbClr val="334C1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503572" y="6273943"/>
            <a:ext cx="11489648" cy="12403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Why study Area 123 in the Turkana Basin?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→ Fossils from desired timeline, 3-1 Ma, marking major changes in Hominin evolution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→ Magnificent preservation due to cyclical wet and dry periods (</a:t>
            </a:r>
            <a:r>
              <a:rPr lang="en-US" sz="44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Feibel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, 2011).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→ Volcanic activity, presence of dateable tuffs (Phillips, 2023).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→ Large number of Hominin findings, including </a:t>
            </a:r>
            <a:r>
              <a:rPr lang="en-US" sz="4400" i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Homo habilis 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KNM-ER-1813 </a:t>
            </a:r>
            <a:r>
              <a:rPr lang="en-US" sz="4400" u="none" strike="noStrike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(Day et al.,1976) prompts further investigation.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Research questions:</a:t>
            </a:r>
            <a:endParaRPr dirty="0"/>
          </a:p>
          <a:p>
            <a:pPr marL="914400" marR="0" lvl="0" indent="-9144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T Sans"/>
              <a:buAutoNum type="arabicParenR"/>
            </a:pPr>
            <a:r>
              <a:rPr lang="en-US" sz="4400" u="none" strike="noStrike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What is the taxonomic composition of Area 123?</a:t>
            </a:r>
            <a:endParaRPr dirty="0"/>
          </a:p>
          <a:p>
            <a:pPr marL="914400" marR="0" lvl="0" indent="-9144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T Sans"/>
              <a:buAutoNum type="arabicParenR"/>
            </a:pPr>
            <a:r>
              <a:rPr lang="en-US" sz="4400" u="none" strike="noStrike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How do biases affect interpretations of community structure? </a:t>
            </a:r>
            <a:endParaRPr dirty="0"/>
          </a:p>
          <a:p>
            <a:pPr marL="914400" marR="0" lvl="0" indent="-9144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PT Sans"/>
              <a:buAutoNum type="arabicParenR"/>
            </a:pPr>
            <a:r>
              <a:rPr lang="en-US" sz="4400" u="none" strike="noStrike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 How do patterns of species abundance and diversity vary across the KBS-Upper Burgi Member transition? (2.0 Ma-1.8 Ma</a:t>
            </a:r>
            <a:r>
              <a:rPr lang="en-US" sz="4400" dirty="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)</a:t>
            </a:r>
            <a:endParaRPr sz="4400" u="none" strike="noStrike" dirty="0">
              <a:solidFill>
                <a:srgbClr val="000000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26017380" y="25514387"/>
            <a:ext cx="11967193" cy="4370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u="sng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References:</a:t>
            </a:r>
            <a:endParaRPr sz="4400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Day, M.H., Leakey, R.E.F., Walker, A.C., and Wood, B.A., 1976. New hominids from East Turkana, Kenya. </a:t>
            </a:r>
            <a:r>
              <a:rPr lang="en-US" sz="2400" i="1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American Journal of Physical Anthropology</a:t>
            </a:r>
            <a:r>
              <a:rPr lang="en-US" sz="24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. 45(3), pp.369-435. </a:t>
            </a:r>
            <a:endParaRPr sz="2400" b="0" i="0" u="none" strike="noStrike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Feibel, C.S., 2011. A geological history of the Turkana Basin. Evolutionary Anthropology: Issues, News, and Reviews. 20(6), pp.206-216.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Phillips, D., Matchan, E., Gleadow, A., Brown, F., McDougall, I., Cerling, T., Leakey, M., Hergt, J., and Leakey, L., 2023. 40Ar/39Ar eruption ages of Turkana Basin tuffs: millennial scale</a:t>
            </a:r>
            <a:r>
              <a:rPr lang="en-US" sz="24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2400" b="0" i="0" u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resolution constraints paleoclimate proxy tuning models and hominin fossil ages. Journal of the</a:t>
            </a:r>
            <a:r>
              <a:rPr lang="en-US" sz="24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r>
              <a:rPr lang="en-US" sz="2400" b="0" i="0" u="none" strike="noStrik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Geological Society, pp.jgs2022-171.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2894047" y="6243762"/>
            <a:ext cx="1141012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 dirty="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Results</a:t>
            </a:r>
            <a:endParaRPr dirty="0"/>
          </a:p>
        </p:txBody>
      </p:sp>
      <p:sp>
        <p:nvSpPr>
          <p:cNvPr id="99" name="Google Shape;99;p1"/>
          <p:cNvSpPr txBox="1"/>
          <p:nvPr/>
        </p:nvSpPr>
        <p:spPr>
          <a:xfrm>
            <a:off x="26212392" y="7102266"/>
            <a:ext cx="5444888" cy="760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KBS (1.8 Ma) vs. Upper Burgi (2.0 Ma) Members: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</a:t>
            </a: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. Alpha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diversity: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KBS- 1.953602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Burgi- 2.045809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ii. Beta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diversity: 0.2 or 20%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iii. Fisher’s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exact test: 0.5464</a:t>
            </a:r>
            <a:endParaRPr sz="44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0" name="Google Shape;100;p1"/>
          <p:cNvCxnSpPr/>
          <p:nvPr/>
        </p:nvCxnSpPr>
        <p:spPr>
          <a:xfrm>
            <a:off x="31940962" y="7102266"/>
            <a:ext cx="0" cy="7090522"/>
          </a:xfrm>
          <a:prstGeom prst="straightConnector1">
            <a:avLst/>
          </a:prstGeom>
          <a:noFill/>
          <a:ln w="25400" cap="flat" cmpd="sng">
            <a:solidFill>
              <a:schemeClr val="l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" name="Google Shape;101;p1"/>
          <p:cNvSpPr txBox="1"/>
          <p:nvPr/>
        </p:nvSpPr>
        <p:spPr>
          <a:xfrm>
            <a:off x="32693124" y="6958438"/>
            <a:ext cx="5208104" cy="7540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Historical (1970’s) vs Contemporary Collections (2022-2025)</a:t>
            </a:r>
            <a:endParaRPr lang="en-US" u="sng" dirty="0">
              <a:ea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</a:t>
            </a: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. Alpha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diversity: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1970’s- 2.060926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2020’s- 2.466046</a:t>
            </a:r>
            <a:endParaRPr lang="en-US" dirty="0">
              <a:ea typeface="PT Sans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ii. Beta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diversity: 0.17 or 17%</a:t>
            </a:r>
            <a:endParaRPr lang="en-US" dirty="0">
              <a:ea typeface="PT Sans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iii. Fisher’s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exact test: 0.06508</a:t>
            </a:r>
            <a:endParaRPr dirty="0"/>
          </a:p>
        </p:txBody>
      </p:sp>
      <p:sp>
        <p:nvSpPr>
          <p:cNvPr id="102" name="Google Shape;102;p1"/>
          <p:cNvSpPr/>
          <p:nvPr/>
        </p:nvSpPr>
        <p:spPr>
          <a:xfrm>
            <a:off x="258691" y="19545788"/>
            <a:ext cx="2587079" cy="10919152"/>
          </a:xfrm>
          <a:prstGeom prst="rect">
            <a:avLst/>
          </a:prstGeom>
          <a:solidFill>
            <a:srgbClr val="334C19"/>
          </a:solidFill>
          <a:ln w="19050" cap="flat" cmpd="sng">
            <a:solidFill>
              <a:srgbClr val="08283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endParaRPr sz="4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354398" y="19804322"/>
            <a:ext cx="821810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Research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 Site</a:t>
            </a:r>
            <a:endParaRPr/>
          </a:p>
        </p:txBody>
      </p:sp>
      <p:pic>
        <p:nvPicPr>
          <p:cNvPr id="104" name="Google Shape;104;p1" descr="A globe with a map of africa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323" y="21784286"/>
            <a:ext cx="2522546" cy="252254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/>
          <p:nvPr/>
        </p:nvSpPr>
        <p:spPr>
          <a:xfrm>
            <a:off x="358078" y="30714200"/>
            <a:ext cx="12624599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Figure 1: </a:t>
            </a:r>
            <a:r>
              <a:rPr lang="en-US" sz="3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Map of collection areas in the Koobi Fora Formation, located in the Turkana Basin of Northern Kenya, East Africa. Hominin elements discovered from Area 123 are indicated by red dots.</a:t>
            </a:r>
            <a:endParaRPr/>
          </a:p>
        </p:txBody>
      </p:sp>
      <p:sp>
        <p:nvSpPr>
          <p:cNvPr id="106" name="Google Shape;106;p1"/>
          <p:cNvSpPr txBox="1"/>
          <p:nvPr/>
        </p:nvSpPr>
        <p:spPr>
          <a:xfrm>
            <a:off x="26134236" y="30482598"/>
            <a:ext cx="8114200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u="sng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Acknowledgements: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SRC Grant. Dr. Kaedan O’Brien, KFFS ‘25 Fellowship. Sahle Melaku</a:t>
            </a:r>
            <a:endParaRPr sz="2800">
              <a:solidFill>
                <a:schemeClr val="lt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34982241" y="29931925"/>
            <a:ext cx="335576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u="sng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rPr>
              <a:t>Broader Bibliography</a:t>
            </a:r>
            <a:endParaRPr/>
          </a:p>
        </p:txBody>
      </p:sp>
      <p:sp>
        <p:nvSpPr>
          <p:cNvPr id="109" name="Google Shape;109;p1"/>
          <p:cNvSpPr txBox="1"/>
          <p:nvPr/>
        </p:nvSpPr>
        <p:spPr>
          <a:xfrm>
            <a:off x="26134236" y="6243763"/>
            <a:ext cx="869477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Statistical Analysis of Findings</a:t>
            </a:r>
            <a:endParaRPr dirty="0"/>
          </a:p>
        </p:txBody>
      </p:sp>
      <p:pic>
        <p:nvPicPr>
          <p:cNvPr id="110" name="Google Shape;110;p1" descr="A map of land with numbers and a map of la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91576" y="19545788"/>
            <a:ext cx="9385993" cy="10919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 descr="A chart of a group of species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490896" y="7943454"/>
            <a:ext cx="12901656" cy="97791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 txBox="1"/>
          <p:nvPr/>
        </p:nvSpPr>
        <p:spPr>
          <a:xfrm>
            <a:off x="12894047" y="30416277"/>
            <a:ext cx="12058346" cy="2585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Figure 3</a:t>
            </a:r>
            <a:r>
              <a:rPr lang="en-US" sz="3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: Both collections spanning similar timelines, difference in collection strategies between 1970’s-2020’s is reflected as Cercopithecoid monkeys were collected in higher numbers in historical collections.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26017380" y="14294408"/>
            <a:ext cx="12286253" cy="10987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u="sng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Conclusions and Implications:</a:t>
            </a:r>
            <a:endParaRPr sz="4400" b="1" u="sng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4400" b="1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</a:t>
            </a: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. Alpha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→ High species richness within all collections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ii. Beta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→  Relatively low variation in family level taxonomic composition between KBS v. Upper Burgi and Historical v. Contemporary</a:t>
            </a:r>
            <a:endParaRPr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US" sz="4400" b="1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iii. Fisher’s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→ No significant difference in relative abundances between KBS v. Upper Burgi, but significant differences in relative abundance between historical and contemporary.</a:t>
            </a:r>
            <a:endParaRPr sz="4400" dirty="0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Increase in </a:t>
            </a:r>
            <a:r>
              <a:rPr lang="en-US" sz="4400" dirty="0" err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Tragelphini</a:t>
            </a: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 and Cercopithecoid monkeys → increase in woody cover from Upper Burgi to KBS)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Collection of desired taxa (Hominins and primates) may skew historical data and make ecological interpretations difficult.</a:t>
            </a:r>
            <a:endParaRPr dirty="0"/>
          </a:p>
        </p:txBody>
      </p:sp>
      <p:sp>
        <p:nvSpPr>
          <p:cNvPr id="114" name="Google Shape;114;p1"/>
          <p:cNvSpPr txBox="1"/>
          <p:nvPr/>
        </p:nvSpPr>
        <p:spPr>
          <a:xfrm>
            <a:off x="12982677" y="17722635"/>
            <a:ext cx="11706123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1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Figure 2: F</a:t>
            </a:r>
            <a:r>
              <a:rPr lang="en-US" sz="36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aunal Count, Contains historical analysis of faunal count in Area 123, separated by presence within the Upper Burgi Member(2.0 Ma) vs. the KBS Member(1.87 Ma).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" title="Rplot_2.pdf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16894" y="20451276"/>
            <a:ext cx="12624600" cy="926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A7971DD6-23AA-0DCA-4D42-65070E92CD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98952" y="31252039"/>
            <a:ext cx="1322342" cy="12003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629</Words>
  <Application>Microsoft Macintosh PowerPoint</Application>
  <PresentationFormat>Custom</PresentationFormat>
  <Paragraphs>48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PT Sans</vt:lpstr>
      <vt:lpstr>Arial</vt:lpstr>
      <vt:lpstr>Times New Roman</vt:lpstr>
      <vt:lpstr>Play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Shevalier, Saranna</dc:creator>
  <cp:lastModifiedBy>Shevalier, Saranna</cp:lastModifiedBy>
  <cp:revision>2</cp:revision>
  <dcterms:created xsi:type="dcterms:W3CDTF">2025-08-12T14:34:51Z</dcterms:created>
  <dcterms:modified xsi:type="dcterms:W3CDTF">2025-09-03T17:38:11Z</dcterms:modified>
</cp:coreProperties>
</file>